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sldIdLst>
    <p:sldId id="256" r:id="rId2"/>
    <p:sldId id="257" r:id="rId3"/>
    <p:sldId id="271"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D9F75050-0E15-4C5B-92B0-66D068882F1F}" type="datetimeFigureOut">
              <a:rPr lang="tr-TR" smtClean="0"/>
              <a:pPr/>
              <a:t>07.06.2015</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a:xfrm>
            <a:off x="457200" y="6480969"/>
            <a:ext cx="4260056" cy="300831"/>
          </a:xfrm>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a:xfrm>
            <a:off x="2619376" y="6480969"/>
            <a:ext cx="4260056" cy="300831"/>
          </a:xfrm>
        </p:spPr>
        <p:txBody>
          <a:bodyPr/>
          <a:lstStyle/>
          <a:p>
            <a:endParaRPr lang="tr-TR"/>
          </a:p>
        </p:txBody>
      </p:sp>
      <p:sp>
        <p:nvSpPr>
          <p:cNvPr id="6" name="5 Slayt Numarası Yer Tutucusu"/>
          <p:cNvSpPr>
            <a:spLocks noGrp="1"/>
          </p:cNvSpPr>
          <p:nvPr>
            <p:ph type="sldNum" sz="quarter" idx="12"/>
          </p:nvPr>
        </p:nvSpPr>
        <p:spPr>
          <a:xfrm>
            <a:off x="8451056" y="809624"/>
            <a:ext cx="502920" cy="300831"/>
          </a:xfrm>
        </p:spPr>
        <p:txBody>
          <a:bodyPr/>
          <a:lstStyle/>
          <a:p>
            <a:fld id="{B1DEFA8C-F947-479F-BE07-76B6B3F80BF1}"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457200" y="6480969"/>
            <a:ext cx="4260056" cy="301752"/>
          </a:xfrm>
        </p:spPr>
        <p:txBody>
          <a:bodyPr/>
          <a:lstStyle/>
          <a:p>
            <a:endParaRPr lang="tr-TR"/>
          </a:p>
        </p:txBody>
      </p:sp>
      <p:sp>
        <p:nvSpPr>
          <p:cNvPr id="7" name="6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D9F75050-0E15-4C5B-92B0-66D068882F1F}" type="datetimeFigureOut">
              <a:rPr lang="tr-TR" smtClean="0"/>
              <a:pPr/>
              <a:t>07.06.2015</a:t>
            </a:fld>
            <a:endParaRPr lang="tr-TR"/>
          </a:p>
        </p:txBody>
      </p:sp>
      <p:sp>
        <p:nvSpPr>
          <p:cNvPr id="8" name="7 Altbilgi Yer Tutucusu"/>
          <p:cNvSpPr>
            <a:spLocks noGrp="1"/>
          </p:cNvSpPr>
          <p:nvPr>
            <p:ph type="ftr" sz="quarter" idx="11"/>
          </p:nvPr>
        </p:nvSpPr>
        <p:spPr>
          <a:xfrm>
            <a:off x="457200" y="6480969"/>
            <a:ext cx="4261104" cy="301752"/>
          </a:xfrm>
        </p:spPr>
        <p:txBody>
          <a:bodyPr/>
          <a:lstStyle/>
          <a:p>
            <a:endParaRPr lang="tr-T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07.06.2015</a:t>
            </a:fld>
            <a:endParaRPr lang="tr-TR"/>
          </a:p>
        </p:txBody>
      </p:sp>
      <p:sp>
        <p:nvSpPr>
          <p:cNvPr id="3" name="2 Altbilgi Yer Tutucusu"/>
          <p:cNvSpPr>
            <a:spLocks noGrp="1"/>
          </p:cNvSpPr>
          <p:nvPr>
            <p:ph type="ftr" sz="quarter" idx="11"/>
          </p:nvPr>
        </p:nvSpPr>
        <p:spPr>
          <a:xfrm>
            <a:off x="457200" y="6481890"/>
            <a:ext cx="4260056" cy="300831"/>
          </a:xfrm>
        </p:spPr>
        <p:txBody>
          <a:bodyPr/>
          <a:lstStyle/>
          <a:p>
            <a:endParaRPr lang="tr-TR"/>
          </a:p>
        </p:txBody>
      </p:sp>
      <p:sp>
        <p:nvSpPr>
          <p:cNvPr id="4" name="3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D9F75050-0E15-4C5B-92B0-66D068882F1F}" type="datetimeFigureOut">
              <a:rPr lang="tr-TR" smtClean="0"/>
              <a:pPr/>
              <a:t>07.06.2015</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1DEFA8C-F947-479F-BE07-76B6B3F80BF1}"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827584" y="1196752"/>
            <a:ext cx="6696744" cy="4536505"/>
          </a:xfrm>
          <a:prstGeom prst="rect">
            <a:avLst/>
          </a:prstGeom>
          <a:noFill/>
          <a:ln w="9525">
            <a:noFill/>
            <a:miter lim="800000"/>
            <a:headEnd/>
            <a:tailEnd/>
          </a:ln>
        </p:spPr>
      </p:pic>
      <p:sp>
        <p:nvSpPr>
          <p:cNvPr id="10" name="2 İçerik Yer Tutucusu"/>
          <p:cNvSpPr txBox="1">
            <a:spLocks/>
          </p:cNvSpPr>
          <p:nvPr/>
        </p:nvSpPr>
        <p:spPr>
          <a:xfrm>
            <a:off x="323528" y="5733256"/>
            <a:ext cx="7560840" cy="720080"/>
          </a:xfrm>
          <a:prstGeom prst="rect">
            <a:avLst/>
          </a:prstGeom>
        </p:spPr>
        <p:txBody>
          <a:bodyPr vert="horz" anchor="t">
            <a:noAutofit/>
          </a:bodyPr>
          <a:lstStyle/>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tr-TR" sz="2600" b="0" i="0" u="none" strike="noStrike" kern="1200" cap="none" spc="0" normalizeH="0" baseline="0" noProof="0" dirty="0" smtClean="0">
                <a:ln>
                  <a:noFill/>
                </a:ln>
                <a:solidFill>
                  <a:schemeClr val="tx1">
                    <a:tint val="75000"/>
                  </a:schemeClr>
                </a:solidFill>
                <a:effectLst/>
                <a:uLnTx/>
                <a:uFillTx/>
                <a:latin typeface="Algerian" pitchFamily="82" charset="0"/>
              </a:rPr>
              <a:t>BAHÇELİEVLER CUMHURİYET ANADOLU </a:t>
            </a:r>
            <a:r>
              <a:rPr lang="tr-TR" sz="2600" dirty="0" smtClean="0">
                <a:solidFill>
                  <a:schemeClr val="tx1">
                    <a:tint val="75000"/>
                  </a:schemeClr>
                </a:solidFill>
                <a:latin typeface="Algerian" pitchFamily="82" charset="0"/>
              </a:rPr>
              <a:t>LİSESİ</a:t>
            </a:r>
            <a:endParaRPr kumimoji="0" lang="tr-TR" sz="2600" b="0" i="0" u="none" strike="noStrike" kern="1200" cap="none" spc="0" normalizeH="0" baseline="0" noProof="0" dirty="0">
              <a:ln>
                <a:noFill/>
              </a:ln>
              <a:solidFill>
                <a:schemeClr val="tx1">
                  <a:tint val="75000"/>
                </a:schemeClr>
              </a:solidFill>
              <a:effectLst/>
              <a:uLnTx/>
              <a:uFillTx/>
              <a:latin typeface="Algerian" pitchFamily="82" charset="0"/>
            </a:endParaRPr>
          </a:p>
        </p:txBody>
      </p:sp>
      <p:sp>
        <p:nvSpPr>
          <p:cNvPr id="12" name="1 Başlık"/>
          <p:cNvSpPr txBox="1">
            <a:spLocks/>
          </p:cNvSpPr>
          <p:nvPr/>
        </p:nvSpPr>
        <p:spPr>
          <a:xfrm>
            <a:off x="1259632" y="116632"/>
            <a:ext cx="6264696" cy="1404768"/>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t>TÜRKİYE SELÇUKLU LARINDA</a:t>
            </a:r>
            <a:b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br>
            <a: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t> KÜLTÜRÜ VE UYGARLIĞI</a:t>
            </a:r>
            <a:endParaRPr kumimoji="0" lang="tr-TR" sz="2800" b="1" i="0" u="none" strike="noStrike" kern="1200" cap="none" spc="0" normalizeH="0" baseline="0" noProof="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764704"/>
            <a:ext cx="8388424" cy="1404768"/>
          </a:xfrm>
        </p:spPr>
        <p:txBody>
          <a:bodyPr>
            <a:noAutofit/>
          </a:bodyPr>
          <a:lstStyle/>
          <a:p>
            <a:r>
              <a:rPr lang="tr-TR" sz="4400" b="1"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TÜRKİYE SELÇUKLU DEVLETİ’NİN KÜLTÜRÜ VE UYGARLIĞI</a:t>
            </a:r>
            <a:endParaRPr lang="tr-TR" sz="4400" b="1"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p:txBody>
      </p:sp>
      <p:sp>
        <p:nvSpPr>
          <p:cNvPr id="3" name="2 İçerik Yer Tutucusu"/>
          <p:cNvSpPr>
            <a:spLocks noGrp="1"/>
          </p:cNvSpPr>
          <p:nvPr>
            <p:ph idx="1"/>
          </p:nvPr>
        </p:nvSpPr>
        <p:spPr>
          <a:xfrm>
            <a:off x="395536" y="3573016"/>
            <a:ext cx="8424936" cy="2016224"/>
          </a:xfrm>
        </p:spPr>
        <p:txBody>
          <a:bodyPr>
            <a:normAutofit/>
          </a:bodyPr>
          <a:lstStyle/>
          <a:p>
            <a:r>
              <a:rPr lang="tr-TR" sz="3200" dirty="0" smtClean="0"/>
              <a:t>TÜRKİYE SELÇUKLU DEVLETİ’NİN SOSYAL YAPISI VE EKONOMİK DURUMU</a:t>
            </a:r>
            <a:endParaRPr lang="tr-TR" sz="32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Harita_Anadolu_Selcuklu_Devleti.JPG"/>
          <p:cNvPicPr>
            <a:picLocks noGrp="1" noChangeAspect="1"/>
          </p:cNvPicPr>
          <p:nvPr>
            <p:ph idx="1"/>
          </p:nvPr>
        </p:nvPicPr>
        <p:blipFill>
          <a:blip r:embed="rId2" cstate="print"/>
          <a:stretch>
            <a:fillRect/>
          </a:stretch>
        </p:blipFill>
        <p:spPr>
          <a:xfrm>
            <a:off x="-310585" y="188640"/>
            <a:ext cx="9495328" cy="6669360"/>
          </a:xfr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SELÇUKLU DEVLETİ’NİN SOSYAL YAPISI</a:t>
            </a:r>
            <a:endParaRPr lang="tr-TR" dirty="0"/>
          </a:p>
        </p:txBody>
      </p:sp>
      <p:sp>
        <p:nvSpPr>
          <p:cNvPr id="3" name="2 İçerik Yer Tutucusu"/>
          <p:cNvSpPr>
            <a:spLocks noGrp="1"/>
          </p:cNvSpPr>
          <p:nvPr>
            <p:ph idx="1"/>
          </p:nvPr>
        </p:nvSpPr>
        <p:spPr/>
        <p:txBody>
          <a:bodyPr>
            <a:normAutofit lnSpcReduction="10000"/>
          </a:bodyPr>
          <a:lstStyle/>
          <a:p>
            <a:r>
              <a:rPr lang="tr-TR" dirty="0" smtClean="0"/>
              <a:t> Halkın çoğunluğunu Türkler oluşturmakla birlikte, Rum, Ermeni ve Süryaniler de azınlık olarak bulunmaktaydı. Halkın bir kısmı şehirlerde yaşıyor ve bunları; devlet memurları, bilim adamları, tüccar, zanaatkar, sanatkarlar oluşturuyordu. Halkın diğer bir kısmı da köylerde yaşamaktaydı. Onların da bir bölümü göçebe, bir bölümü de yerleşik köylülerden oluşuyordu.</a:t>
            </a:r>
            <a:endParaRPr lang="tr-TR"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KÖYLÜLER</a:t>
            </a:r>
            <a:endParaRPr lang="tr-TR" dirty="0"/>
          </a:p>
        </p:txBody>
      </p:sp>
      <p:sp>
        <p:nvSpPr>
          <p:cNvPr id="3" name="2 İçerik Yer Tutucusu"/>
          <p:cNvSpPr>
            <a:spLocks noGrp="1"/>
          </p:cNvSpPr>
          <p:nvPr>
            <p:ph idx="1"/>
          </p:nvPr>
        </p:nvSpPr>
        <p:spPr/>
        <p:txBody>
          <a:bodyPr>
            <a:normAutofit/>
          </a:bodyPr>
          <a:lstStyle/>
          <a:p>
            <a:r>
              <a:rPr lang="tr-TR" sz="2800" dirty="0" smtClean="0"/>
              <a:t>Köylüler: Devlete ait topraklarda köylüler  toprağın işleticisi durumundaydılar. </a:t>
            </a:r>
          </a:p>
          <a:p>
            <a:pPr>
              <a:buNone/>
            </a:pPr>
            <a:r>
              <a:rPr lang="tr-TR" sz="2800" dirty="0" smtClean="0"/>
              <a:t>    Köylülerin başında  “Köy Kethüdası” vardı. </a:t>
            </a:r>
            <a:r>
              <a:rPr lang="tr-TR" sz="2800" dirty="0" err="1" smtClean="0"/>
              <a:t>İkta</a:t>
            </a:r>
            <a:r>
              <a:rPr lang="tr-TR" sz="2800" dirty="0" smtClean="0"/>
              <a:t> sahibi sipahiler ise köylünün güvenliğini sağlarlardı.</a:t>
            </a:r>
            <a:endParaRPr lang="tr-TR" sz="2800"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KONARGÖÇERLER</a:t>
            </a:r>
            <a:endParaRPr lang="tr-TR" dirty="0"/>
          </a:p>
        </p:txBody>
      </p:sp>
      <p:sp>
        <p:nvSpPr>
          <p:cNvPr id="3" name="2 İçerik Yer Tutucusu"/>
          <p:cNvSpPr>
            <a:spLocks noGrp="1"/>
          </p:cNvSpPr>
          <p:nvPr>
            <p:ph idx="1"/>
          </p:nvPr>
        </p:nvSpPr>
        <p:spPr/>
        <p:txBody>
          <a:bodyPr/>
          <a:lstStyle/>
          <a:p>
            <a:r>
              <a:rPr lang="tr-TR" dirty="0" smtClean="0"/>
              <a:t>Konargöçerler: Türkmenler, genellikle uç bölgelere yerleşerek geçimlerini hayvancılıkla sağlarlardı. Boy beyinin liderliğinde teşkilatlanan konargöçer Türkmenlerin büyük bir kısmı zamanla yerleşik hayata geçtiler.</a:t>
            </a:r>
            <a:endParaRPr lang="tr-TR"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ŞEHİRLİLER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Şehirliler: Devlet memurları, tüccarlar, bilim adamları, esnaf ve zanaatkârlar şehir halkını oluştururlardı. Devlet memurları, devlete hizmet ederler ve hizmetleri karşılığında maaş alırlardı. Bu sınıf içinde yöneticiler ve askerler bulunurdu. Bağ, bahçe ve emlak sahibiydiler. Tüccarlar, ticaretle uğraşırlardı. Müderrisler, kadılar, medrese öğrencileri ilmiye grubunda yer alırlardı. Esnaflar,  ahilik kurumuna bağlıydılar.</a:t>
            </a:r>
          </a:p>
          <a:p>
            <a:endParaRPr lang="tr-TR"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İKTİSADİ  HAYAT</a:t>
            </a:r>
            <a:endParaRPr lang="tr-TR" dirty="0"/>
          </a:p>
        </p:txBody>
      </p:sp>
      <p:sp>
        <p:nvSpPr>
          <p:cNvPr id="3" name="2 İçerik Yer Tutucusu"/>
          <p:cNvSpPr>
            <a:spLocks noGrp="1"/>
          </p:cNvSpPr>
          <p:nvPr>
            <p:ph idx="1"/>
          </p:nvPr>
        </p:nvSpPr>
        <p:spPr/>
        <p:txBody>
          <a:bodyPr/>
          <a:lstStyle/>
          <a:p>
            <a:r>
              <a:rPr lang="tr-TR" dirty="0" smtClean="0"/>
              <a:t>Türkiye Selçuklu Devletinin iktisadi hayatı tarım, ticaret ve sanayiye dayanmakta idi. Tarım ve hayvancılık göçebelerin ve köylülerin geçim kaynağı idi. şehir halkı ise meyvecilik ve bağcılıkla uğraşıyordu. Dokumacılık ve dericilik bu dönemde çok gelişmişti. Maden işçiliğiyle daha çok </a:t>
            </a:r>
            <a:r>
              <a:rPr lang="tr-TR" dirty="0" err="1" smtClean="0"/>
              <a:t>Hristiyan</a:t>
            </a:r>
            <a:r>
              <a:rPr lang="tr-TR" dirty="0" smtClean="0"/>
              <a:t> halk(Rum-Ermeni) uğraşıyordu. </a:t>
            </a:r>
            <a:endParaRPr lang="tr-TR"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8229600" cy="6266168"/>
          </a:xfrm>
        </p:spPr>
        <p:txBody>
          <a:bodyPr/>
          <a:lstStyle/>
          <a:p>
            <a:r>
              <a:rPr lang="tr-TR" dirty="0" smtClean="0"/>
              <a:t>Ticaret devletin ana politikasını belirleyen başlıca meselelerden biriydi. Türkiye</a:t>
            </a:r>
            <a:br>
              <a:rPr lang="tr-TR" dirty="0" smtClean="0"/>
            </a:br>
            <a:r>
              <a:rPr lang="tr-TR" dirty="0" smtClean="0"/>
              <a:t>Selçukluları ticaretin gelişmesi amacıyla tüccarların konaklaması için kervansaraylar yaptırmışlar, Avrupalı tüccarlara düşük gümrük vergisi uygulamışlar, Sinop, Alanya ve Antalya gibi liman şehirlerini fethetmişlerdir. Ayrıca tüccarların mallarını, zarar görmelerine karşı koruyan sigorta sistemini uygulamışlardır . ilk  kervansaraylar II. Kılıç </a:t>
            </a:r>
            <a:r>
              <a:rPr lang="tr-TR" dirty="0" err="1" smtClean="0"/>
              <a:t>Arslan</a:t>
            </a:r>
            <a:r>
              <a:rPr lang="tr-TR" dirty="0" smtClean="0"/>
              <a:t> döneminde yapılmıştır. </a:t>
            </a:r>
            <a:endParaRPr lang="tr-TR"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40544" y="776288"/>
            <a:ext cx="8207920" cy="3300784"/>
          </a:xfrm>
        </p:spPr>
        <p:txBody>
          <a:bodyPr/>
          <a:lstStyle/>
          <a:p>
            <a:r>
              <a:rPr lang="tr-TR" dirty="0" smtClean="0"/>
              <a:t>SELÇUKLU DEVLETİ EKONOMİK DURUMU</a:t>
            </a:r>
            <a:endParaRPr lang="tr-TR"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TARIM VE HAYVANCILIK</a:t>
            </a:r>
            <a:endParaRPr lang="tr-TR" dirty="0"/>
          </a:p>
        </p:txBody>
      </p:sp>
      <p:sp>
        <p:nvSpPr>
          <p:cNvPr id="3" name="2 İçerik Yer Tutucusu"/>
          <p:cNvSpPr>
            <a:spLocks noGrp="1"/>
          </p:cNvSpPr>
          <p:nvPr>
            <p:ph idx="1"/>
          </p:nvPr>
        </p:nvSpPr>
        <p:spPr>
          <a:xfrm>
            <a:off x="457200" y="1556792"/>
            <a:ext cx="8229600" cy="4898016"/>
          </a:xfrm>
        </p:spPr>
        <p:txBody>
          <a:bodyPr>
            <a:normAutofit fontScale="92500" lnSpcReduction="20000"/>
          </a:bodyPr>
          <a:lstStyle/>
          <a:p>
            <a:r>
              <a:rPr lang="tr-TR" sz="3500" dirty="0" smtClean="0"/>
              <a:t>Köylüler ve göçebelerin temel uğraş alanı tarım ve hayvancılıktır. Şehirlerde de meyvecilik ve bağcılık yapılmaktaydı. Gerektiğinde devlet halka çift hayvanı  ve tohum dağıtmaktaydı.Sultanlar ve beyler köylüleri topraklarında tutabilmek için belli zamanlarda vergi affı veya vergilerin hafifletilmesi gibi tedbirler almışlar, halka tohum ve çift hayvanı dağıtmışlardır.</a:t>
            </a:r>
          </a:p>
          <a:p>
            <a:endParaRPr lang="tr-TR"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SANAYİ</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Türkiye’de sanayinin temelini, dokumacılık ve dericilik oluştururdu. Konya, Aksaray, Kayseri, Erzincan ve bazı kasabalarda dokumacılık çok ilerlemişti. Konya, Sivas, Kırşehir’de boya üretiliyor ve kumaşlar boyanıyordu. Kilim ve kumaş, küçük el tezgâhlarında dokunur, halı, kilim ve kumaşlar birçok ülkeye ihraç edilirdi. Deriden çeşitli eşyalar yapılıyordu. Sabun, boya ve aydınlatma malzemeleri imal ediliyordu. </a:t>
            </a:r>
            <a:endParaRPr lang="tr-TR"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908720"/>
            <a:ext cx="8229600" cy="4968552"/>
          </a:xfrm>
        </p:spPr>
        <p:txBody>
          <a:bodyPr>
            <a:normAutofit/>
          </a:bodyPr>
          <a:lstStyle/>
          <a:p>
            <a:r>
              <a:rPr lang="tr-TR" dirty="0" smtClean="0"/>
              <a:t>Askerlerin silah ihtiyacını karşılamak için demircilik ile uğraşan birçok zanaatkâr vardı. Kuşatmalarda kullanılan neft, katran Erzurum ve Antalya’nın kuzeyinden temin ediliyordu. Demir, bakır, gümüş gibi madenler ile tuz ve şap ocakları işletiliyordu. Sivas, Kastamonu ve Diyarbakır’da bakır; Gümüşhane, Gümüşhacıköy ve Kütahya’da gümüş çıkartılıyordu</a:t>
            </a:r>
            <a:endParaRPr lang="tr-TR"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TİCARET</a:t>
            </a:r>
            <a:endParaRPr lang="tr-TR" dirty="0"/>
          </a:p>
        </p:txBody>
      </p:sp>
      <p:sp>
        <p:nvSpPr>
          <p:cNvPr id="3" name="2 İçerik Yer Tutucusu"/>
          <p:cNvSpPr>
            <a:spLocks noGrp="1"/>
          </p:cNvSpPr>
          <p:nvPr>
            <p:ph idx="1"/>
          </p:nvPr>
        </p:nvSpPr>
        <p:spPr/>
        <p:txBody>
          <a:bodyPr>
            <a:normAutofit lnSpcReduction="10000"/>
          </a:bodyPr>
          <a:lstStyle/>
          <a:p>
            <a:r>
              <a:rPr lang="tr-TR" dirty="0" smtClean="0"/>
              <a:t>Türkiye’nin coğrafi konumu nedeniyle, transit ticaret yollarının önemini kavrayan Türkiye Selçuklu sultanları kara ticaretini, deniz ticaretine bağlamak için Sinop ve Antalya gibi liman şehirlerini ele geçirerek bu liman şehirlerine Türk tüccarlar yerleştirdiler.</a:t>
            </a:r>
          </a:p>
          <a:p>
            <a:pPr>
              <a:buNone/>
            </a:pPr>
            <a:r>
              <a:rPr lang="tr-TR" dirty="0" smtClean="0"/>
              <a:t>    Türkiye Selçukluları, İran, Gürcistan, Bizans İmparatorluğu, Venedik, Floransa ve Arap ülkeleriyle ticaret yaparlardı. </a:t>
            </a:r>
          </a:p>
          <a:p>
            <a:endParaRPr lang="tr-TR"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762112"/>
          </a:xfrm>
        </p:spPr>
        <p:txBody>
          <a:bodyPr/>
          <a:lstStyle/>
          <a:p>
            <a:r>
              <a:rPr lang="tr-TR" dirty="0" smtClean="0"/>
              <a:t>Onlara canlı hayvanlar, hayvan ürünleri, yün, tiftik, ham ve işlenmiş deri, deriden yapılmış eşyalar, dokuma sanayi ürünleri, ipek, demir, bakır, şap ve kereste satarlardı. Türkiye Selçuklu sultanları ticaretin gelişmesi için şehirler arasında yollar, köprüler, hanlar ve kervansaraylar yaptırmıştır. Türkiye de ilk kervansaray II. Kılıç </a:t>
            </a:r>
            <a:r>
              <a:rPr lang="tr-TR" dirty="0" err="1" smtClean="0"/>
              <a:t>Arslan</a:t>
            </a:r>
            <a:r>
              <a:rPr lang="tr-TR" dirty="0" smtClean="0"/>
              <a:t> zamanında Kayseri-Aksaray yolunda yapılan Alay Han’dır. </a:t>
            </a:r>
            <a:endParaRPr lang="tr-TR"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1547664" y="2276872"/>
            <a:ext cx="6464052" cy="2263155"/>
          </a:xfrm>
          <a:prstGeom prst="rect">
            <a:avLst/>
          </a:prstGeom>
          <a:noFill/>
          <a:ln w="9525">
            <a:noFill/>
            <a:miter lim="800000"/>
            <a:headEnd/>
            <a:tailEnd/>
          </a:ln>
        </p:spPr>
      </p:pic>
      <p:sp>
        <p:nvSpPr>
          <p:cNvPr id="7" name="3 Başlık"/>
          <p:cNvSpPr txBox="1">
            <a:spLocks/>
          </p:cNvSpPr>
          <p:nvPr/>
        </p:nvSpPr>
        <p:spPr>
          <a:xfrm>
            <a:off x="0" y="1700808"/>
            <a:ext cx="7239000" cy="1362075"/>
          </a:xfrm>
          <a:prstGeom prst="rect">
            <a:avLst/>
          </a:prstGeom>
        </p:spPr>
        <p:txBody>
          <a:bodyPr vert="horz" anchor="b">
            <a:noAutofit/>
          </a:bodyPr>
          <a:lstStyle/>
          <a:p>
            <a:pPr marL="484632" marR="0" lvl="0" indent="0" algn="r" defTabSz="914400" rtl="0" eaLnBrk="1" fontAlgn="auto" latinLnBrk="0" hangingPunct="1">
              <a:lnSpc>
                <a:spcPct val="100000"/>
              </a:lnSpc>
              <a:spcBef>
                <a:spcPct val="0"/>
              </a:spcBef>
              <a:spcAft>
                <a:spcPts val="0"/>
              </a:spcAft>
              <a:buClrTx/>
              <a:buSzTx/>
              <a:buFontTx/>
              <a:buNone/>
              <a:tabLst/>
              <a:defRPr/>
            </a:pPr>
            <a: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t>TARİH PERFORMANS</a:t>
            </a:r>
            <a:b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br>
            <a: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t>ÖDEVİ</a:t>
            </a:r>
            <a:endParaRPr kumimoji="0" lang="tr-TR" sz="6000" b="0" i="0" u="none" strike="noStrike" kern="1200" cap="none" spc="0" normalizeH="0" baseline="0" noProof="0"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endParaRPr>
          </a:p>
        </p:txBody>
      </p:sp>
      <p:sp>
        <p:nvSpPr>
          <p:cNvPr id="8" name="2 Alt Başlık"/>
          <p:cNvSpPr txBox="1">
            <a:spLocks/>
          </p:cNvSpPr>
          <p:nvPr/>
        </p:nvSpPr>
        <p:spPr>
          <a:xfrm>
            <a:off x="4860032" y="4293096"/>
            <a:ext cx="3886200" cy="2286000"/>
          </a:xfrm>
          <a:prstGeom prst="rect">
            <a:avLst/>
          </a:prstGeom>
        </p:spPr>
        <p:txBody>
          <a:bodyPr vert="horz" anchor="t">
            <a:normAutofit/>
          </a:bodyPr>
          <a:lstStyle/>
          <a:p>
            <a:pPr marL="0" marR="36576"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tr-TR" sz="2800" b="0" i="0" u="none" strike="noStrike" kern="1200" cap="none" spc="0" normalizeH="0" baseline="0" noProof="0" dirty="0" smtClean="0">
                <a:ln>
                  <a:solidFill>
                    <a:schemeClr val="bg2"/>
                  </a:solidFill>
                </a:ln>
                <a:solidFill>
                  <a:schemeClr val="tx1">
                    <a:tint val="75000"/>
                  </a:schemeClr>
                </a:solidFill>
                <a:effectLst/>
                <a:uLnTx/>
                <a:uFillTx/>
                <a:latin typeface="Comic Sans MS" pitchFamily="66" charset="0"/>
                <a:ea typeface="+mn-ea"/>
                <a:cs typeface="+mn-cs"/>
              </a:rPr>
              <a:t>YAREN  NUR  SEVİNÇ</a:t>
            </a:r>
          </a:p>
          <a:p>
            <a:pPr marL="0" marR="36576"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tr-TR" sz="2800" b="0" i="0" u="none" strike="noStrike" kern="1200" cap="none" spc="0" normalizeH="0" baseline="0" noProof="0" dirty="0" smtClean="0">
                <a:ln>
                  <a:solidFill>
                    <a:schemeClr val="bg2"/>
                  </a:solidFill>
                </a:ln>
                <a:solidFill>
                  <a:schemeClr val="tx1">
                    <a:tint val="75000"/>
                  </a:schemeClr>
                </a:solidFill>
                <a:effectLst/>
                <a:uLnTx/>
                <a:uFillTx/>
                <a:latin typeface="Comic Sans MS" pitchFamily="66" charset="0"/>
                <a:ea typeface="+mn-ea"/>
                <a:cs typeface="+mn-cs"/>
              </a:rPr>
              <a:t>9-A     862</a:t>
            </a:r>
            <a:endParaRPr kumimoji="0" lang="tr-TR" sz="2800" b="0" i="0" u="none" strike="noStrike" kern="1200" cap="none" spc="0" normalizeH="0" baseline="0" noProof="0" dirty="0">
              <a:ln>
                <a:solidFill>
                  <a:schemeClr val="bg2"/>
                </a:solidFill>
              </a:ln>
              <a:solidFill>
                <a:schemeClr val="tx1">
                  <a:tint val="75000"/>
                </a:schemeClr>
              </a:solidFill>
              <a:effectLst/>
              <a:uLnTx/>
              <a:uFillTx/>
              <a:latin typeface="Comic Sans MS" pitchFamily="66" charset="0"/>
              <a:ea typeface="+mn-ea"/>
              <a:cs typeface="+mn-cs"/>
            </a:endParaRPr>
          </a:p>
        </p:txBody>
      </p:sp>
    </p:spTree>
  </p:cSld>
  <p:clrMapOvr>
    <a:masterClrMapping/>
  </p:clrMapOvr>
  <p:transition>
    <p:fade/>
    <p:sndAc>
      <p:stSnd>
        <p:snd r:embed="rId2" name="applause.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67</TotalTime>
  <Words>175</Words>
  <Application>Microsoft Office PowerPoint</Application>
  <PresentationFormat>Ekran Gösterisi (4:3)</PresentationFormat>
  <Paragraphs>29</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Canlı</vt:lpstr>
      <vt:lpstr>Slayt 1</vt:lpstr>
      <vt:lpstr>TÜRKİYE SELÇUKLU DEVLETİ’NİN KÜLTÜRÜ VE UYGARLIĞI</vt:lpstr>
      <vt:lpstr>Slayt 3</vt:lpstr>
      <vt:lpstr>SELÇUKLU DEVLETİ’NİN SOSYAL YAPISI</vt:lpstr>
      <vt:lpstr>KÖYLÜLER</vt:lpstr>
      <vt:lpstr>KONARGÖÇERLER</vt:lpstr>
      <vt:lpstr>ŞEHİRLİLER</vt:lpstr>
      <vt:lpstr>İKTİSADİ  HAYAT</vt:lpstr>
      <vt:lpstr>Slayt 9</vt:lpstr>
      <vt:lpstr>SELÇUKLU DEVLETİ EKONOMİK DURUMU</vt:lpstr>
      <vt:lpstr>TARIM VE HAYVANCILIK</vt:lpstr>
      <vt:lpstr>SANAYİ</vt:lpstr>
      <vt:lpstr>Slayt 13</vt:lpstr>
      <vt:lpstr>TİCARET</vt:lpstr>
      <vt:lpstr>Slayt 15</vt:lpstr>
      <vt:lpstr>Slayt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TARİH PERFORMANS ÖDEVİ</dc:title>
  <dc:creator>Devlog_Depo</dc:creator>
  <cp:lastModifiedBy>Toshiba</cp:lastModifiedBy>
  <cp:revision>10</cp:revision>
  <dcterms:created xsi:type="dcterms:W3CDTF">2015-04-20T14:02:02Z</dcterms:created>
  <dcterms:modified xsi:type="dcterms:W3CDTF">2015-06-07T18:59:17Z</dcterms:modified>
</cp:coreProperties>
</file>